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33"/>
  </p:notesMasterIdLst>
  <p:sldIdLst>
    <p:sldId id="256" r:id="rId2"/>
    <p:sldId id="257" r:id="rId3"/>
    <p:sldId id="258" r:id="rId4"/>
    <p:sldId id="260" r:id="rId5"/>
    <p:sldId id="259" r:id="rId6"/>
    <p:sldId id="261" r:id="rId7"/>
    <p:sldId id="267" r:id="rId8"/>
    <p:sldId id="262" r:id="rId9"/>
    <p:sldId id="263" r:id="rId10"/>
    <p:sldId id="264" r:id="rId11"/>
    <p:sldId id="265" r:id="rId12"/>
    <p:sldId id="266" r:id="rId13"/>
    <p:sldId id="268" r:id="rId14"/>
    <p:sldId id="269" r:id="rId15"/>
    <p:sldId id="270" r:id="rId16"/>
    <p:sldId id="271" r:id="rId17"/>
    <p:sldId id="272" r:id="rId18"/>
    <p:sldId id="274" r:id="rId19"/>
    <p:sldId id="273" r:id="rId20"/>
    <p:sldId id="275" r:id="rId21"/>
    <p:sldId id="276" r:id="rId22"/>
    <p:sldId id="277" r:id="rId23"/>
    <p:sldId id="278" r:id="rId24"/>
    <p:sldId id="279" r:id="rId25"/>
    <p:sldId id="283" r:id="rId26"/>
    <p:sldId id="281" r:id="rId27"/>
    <p:sldId id="282" r:id="rId28"/>
    <p:sldId id="284" r:id="rId29"/>
    <p:sldId id="285" r:id="rId30"/>
    <p:sldId id="286" r:id="rId31"/>
    <p:sldId id="287" r:id="rId3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4" d="100"/>
          <a:sy n="94" d="100"/>
        </p:scale>
        <p:origin x="-128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5EE7B252-B587-4BF0-8318-DFBE420752BF}" type="datetimeFigureOut">
              <a:rPr lang="fa-IR" smtClean="0"/>
              <a:t>04/12/1439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0E7D788F-1CAE-4A46-985E-1D7F773BF9B2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060489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6E35A-86E1-43AC-A07F-22CC1DB12707}" type="datetime1">
              <a:rPr lang="en-US" smtClean="0"/>
              <a:t>12/30/2017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www.barghnews.com</a:t>
            </a:r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942C8DA7-6827-422D-BB40-E40C1E9EB2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0DC104-C0B3-4BDF-9259-2D5221C37C17}" type="datetime1">
              <a:rPr lang="en-US" smtClean="0"/>
              <a:t>12/30/2017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www.barghnews.com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C8DA7-6827-422D-BB40-E40C1E9EB2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9FB1B-9BBF-4884-9AF3-FB1F6B2AE88C}" type="datetime1">
              <a:rPr lang="en-US" smtClean="0"/>
              <a:t>12/30/2017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www.barghnews.com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C8DA7-6827-422D-BB40-E40C1E9EB2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65D8E-8D84-4102-BCA0-62E28020BDC6}" type="datetime1">
              <a:rPr lang="en-US" smtClean="0"/>
              <a:t>12/30/2017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www.barghnews.com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C8DA7-6827-422D-BB40-E40C1E9EB2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130F8-0AD5-413F-9CAB-C4B0017B413E}" type="datetime1">
              <a:rPr lang="en-US" smtClean="0"/>
              <a:t>12/30/2017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r>
              <a:rPr lang="en-US" smtClean="0"/>
              <a:t>www.barghnews.com</a:t>
            </a:r>
            <a:endParaRPr lang="en-US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942C8DA7-6827-422D-BB40-E40C1E9EB2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27E3F-B1F6-478A-BF83-7CF8D7392F11}" type="datetime1">
              <a:rPr lang="en-US" smtClean="0"/>
              <a:t>12/30/2017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www.barghnews.com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C8DA7-6827-422D-BB40-E40C1E9EB2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E905B-54E8-41EA-B779-9BAAE3E88286}" type="datetime1">
              <a:rPr lang="en-US" smtClean="0"/>
              <a:t>12/30/2017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www.barghnews.com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C8DA7-6827-422D-BB40-E40C1E9EB2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4A0B0-5F2C-4BE3-B302-C2059C80BE5A}" type="datetime1">
              <a:rPr lang="en-US" smtClean="0"/>
              <a:t>12/30/2017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www.barghnews.com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C8DA7-6827-422D-BB40-E40C1E9EB2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596C90-757B-4912-85F4-04FF6B4827F2}" type="datetime1">
              <a:rPr lang="en-US" smtClean="0"/>
              <a:t>12/30/2017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www.barghnews.com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C8DA7-6827-422D-BB40-E40C1E9EB2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13DCA6-F2D1-42C2-B8E6-A69C3F8FABEC}" type="datetime1">
              <a:rPr lang="en-US" smtClean="0"/>
              <a:t>12/30/2017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www.barghnews.com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C8DA7-6827-422D-BB40-E40C1E9EB2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0F0D2-F5E6-404D-A4B8-5A07F48B24C2}" type="datetime1">
              <a:rPr lang="en-US" smtClean="0"/>
              <a:t>12/30/2017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r>
              <a:rPr lang="en-US" smtClean="0"/>
              <a:t>www.barghnews.com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942C8DA7-6827-422D-BB40-E40C1E9EB2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954996DF-683B-491D-A5B3-4EAB2339907A}" type="datetime1">
              <a:rPr lang="en-US" smtClean="0"/>
              <a:t>12/30/2017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www.barghnews.com</a:t>
            </a: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942C8DA7-6827-422D-BB40-E40C1E9EB2E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hf sldNum="0" hdr="0" dt="0"/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705600" cy="3657600"/>
          </a:xfrm>
        </p:spPr>
        <p:txBody>
          <a:bodyPr/>
          <a:lstStyle/>
          <a:p>
            <a:r>
              <a:rPr lang="fa-IR" dirty="0" smtClean="0"/>
              <a:t>موضوع:</a:t>
            </a:r>
          </a:p>
          <a:p>
            <a:pPr rtl="1"/>
            <a:r>
              <a:rPr lang="fa-IR" dirty="0" smtClean="0"/>
              <a:t>طراحی </a:t>
            </a:r>
            <a:r>
              <a:rPr lang="en-US" dirty="0" smtClean="0"/>
              <a:t>DVR</a:t>
            </a:r>
            <a:r>
              <a:rPr lang="fa-IR" dirty="0" smtClean="0"/>
              <a:t> </a:t>
            </a:r>
            <a:r>
              <a:rPr lang="fa-IR" b="1" dirty="0" smtClean="0"/>
              <a:t>چند منظوره براي بهبود كيفيت توان در سيستمهاي قدرت</a:t>
            </a:r>
          </a:p>
          <a:p>
            <a:pPr rtl="1"/>
            <a:endParaRPr lang="fa-IR" b="1" dirty="0" smtClean="0"/>
          </a:p>
          <a:p>
            <a:pPr rtl="1"/>
            <a:endParaRPr lang="fa-IR" b="1" dirty="0" smtClean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a-IR" dirty="0" smtClean="0"/>
              <a:t>به نام خدا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www.barghnews.com</a:t>
            </a:r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sz="quarter" idx="1"/>
          </p:nvPr>
        </p:nvSpPr>
        <p:spPr>
          <a:xfrm>
            <a:off x="914400" y="304800"/>
            <a:ext cx="7924800" cy="5715000"/>
          </a:xfrm>
        </p:spPr>
        <p:txBody>
          <a:bodyPr/>
          <a:lstStyle/>
          <a:p>
            <a:pPr algn="r" rtl="1"/>
            <a:r>
              <a:rPr lang="fa-IR" dirty="0" smtClean="0"/>
              <a:t>دياگرام فازوري استراتژي مينيمم انرژي</a:t>
            </a:r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3600" y="2057400"/>
            <a:ext cx="4774324" cy="2945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www.barghnews.com</a:t>
            </a:r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2800" b="1" dirty="0" smtClean="0"/>
              <a:t>عملكرد</a:t>
            </a:r>
            <a:r>
              <a:rPr lang="en-US" sz="2800" b="1" dirty="0" smtClean="0"/>
              <a:t>DVR </a:t>
            </a:r>
            <a:r>
              <a:rPr lang="fa-IR" sz="2800" b="1" dirty="0" smtClean="0"/>
              <a:t>به عنوان محدودكننده جريان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pPr algn="just" rtl="1">
              <a:buNone/>
            </a:pPr>
            <a:r>
              <a:rPr lang="fa-IR" dirty="0" smtClean="0"/>
              <a:t>يكي از مسائل مهم سيستمهاي قدرت</a:t>
            </a:r>
            <a:r>
              <a:rPr lang="en-US" dirty="0" smtClean="0"/>
              <a:t> </a:t>
            </a:r>
            <a:r>
              <a:rPr lang="fa-IR" dirty="0" smtClean="0"/>
              <a:t>جريانهاي خطا ميباشد. جريانهاي خطا در </a:t>
            </a:r>
            <a:endParaRPr lang="en-US" dirty="0" smtClean="0"/>
          </a:p>
          <a:p>
            <a:pPr algn="just" rtl="1">
              <a:buNone/>
            </a:pPr>
            <a:r>
              <a:rPr lang="en-US" dirty="0" smtClean="0"/>
              <a:t>    </a:t>
            </a:r>
            <a:r>
              <a:rPr lang="fa-IR" dirty="0" smtClean="0"/>
              <a:t>سيستمهاي</a:t>
            </a:r>
            <a:r>
              <a:rPr lang="en-US" dirty="0" smtClean="0"/>
              <a:t> </a:t>
            </a:r>
            <a:r>
              <a:rPr lang="fa-IR" dirty="0" smtClean="0"/>
              <a:t>قدرت انتشار مييابد و ميتواند باعث آسيب به ترانسفورماتور</a:t>
            </a:r>
            <a:r>
              <a:rPr lang="en-US" dirty="0" smtClean="0"/>
              <a:t> </a:t>
            </a:r>
            <a:r>
              <a:rPr lang="fa-IR" dirty="0" smtClean="0"/>
              <a:t>و</a:t>
            </a:r>
            <a:r>
              <a:rPr lang="en-US" dirty="0" smtClean="0"/>
              <a:t> </a:t>
            </a:r>
            <a:r>
              <a:rPr lang="fa-IR" dirty="0" smtClean="0"/>
              <a:t>ديگر تجهيزات گران قيمت نصب شده سيستمهاي قدرت</a:t>
            </a:r>
            <a:r>
              <a:rPr lang="en-US" dirty="0" smtClean="0"/>
              <a:t> </a:t>
            </a:r>
            <a:r>
              <a:rPr lang="fa-IR" dirty="0" smtClean="0"/>
              <a:t>گردد. </a:t>
            </a:r>
            <a:endParaRPr lang="en-US" dirty="0" smtClean="0"/>
          </a:p>
          <a:p>
            <a:pPr algn="just" rtl="1">
              <a:buNone/>
            </a:pPr>
            <a:endParaRPr lang="en-US" dirty="0" smtClean="0"/>
          </a:p>
          <a:p>
            <a:pPr algn="just" rtl="1">
              <a:buNone/>
            </a:pPr>
            <a:r>
              <a:rPr lang="fa-IR" dirty="0" smtClean="0"/>
              <a:t>براي همين در سيستمهاي قدرت از رله</a:t>
            </a:r>
            <a:r>
              <a:rPr lang="en-US" dirty="0" smtClean="0"/>
              <a:t> </a:t>
            </a:r>
            <a:r>
              <a:rPr lang="fa-IR" dirty="0" smtClean="0"/>
              <a:t>ها و مدارشكن-</a:t>
            </a:r>
            <a:r>
              <a:rPr lang="en-US" dirty="0" smtClean="0"/>
              <a:t> </a:t>
            </a:r>
            <a:r>
              <a:rPr lang="fa-IR" dirty="0" smtClean="0"/>
              <a:t>ها براي</a:t>
            </a:r>
            <a:r>
              <a:rPr lang="en-US" dirty="0" smtClean="0"/>
              <a:t> </a:t>
            </a:r>
            <a:r>
              <a:rPr lang="fa-IR" dirty="0" smtClean="0"/>
              <a:t>جلوگيري از انتشار اين جريانهاي مخرب استفاده</a:t>
            </a:r>
            <a:r>
              <a:rPr lang="en-US" dirty="0" smtClean="0"/>
              <a:t> </a:t>
            </a:r>
            <a:r>
              <a:rPr lang="fa-IR" dirty="0" smtClean="0"/>
              <a:t>ميگردد، كه البته رله</a:t>
            </a:r>
            <a:r>
              <a:rPr lang="en-US" dirty="0" smtClean="0"/>
              <a:t> </a:t>
            </a:r>
            <a:r>
              <a:rPr lang="fa-IR" dirty="0" smtClean="0"/>
              <a:t>ها و مدارشكنها نيز معمولاً داراي تأخيرهستند. علاوه بر اين قطع انرژي قسمتي از سيستمهاي قدرت</a:t>
            </a:r>
            <a:r>
              <a:rPr lang="en-US" dirty="0" smtClean="0"/>
              <a:t> </a:t>
            </a:r>
            <a:r>
              <a:rPr lang="fa-IR" dirty="0" smtClean="0"/>
              <a:t>ضررهاي اقتصادي فراواني به همراه خواهد داشت. </a:t>
            </a:r>
            <a:endParaRPr lang="en-US" dirty="0" smtClean="0"/>
          </a:p>
          <a:p>
            <a:pPr algn="just" rtl="1">
              <a:buNone/>
            </a:pPr>
            <a:endParaRPr lang="en-US" dirty="0" smtClean="0"/>
          </a:p>
          <a:p>
            <a:pPr algn="just" rtl="1">
              <a:buNone/>
            </a:pPr>
            <a:r>
              <a:rPr lang="fa-IR" dirty="0" smtClean="0"/>
              <a:t>لذا درساليان اخير مسأله محدودكنندههاي جريان خطا مورد بحث و</a:t>
            </a:r>
            <a:r>
              <a:rPr lang="en-US" dirty="0" smtClean="0"/>
              <a:t> </a:t>
            </a:r>
            <a:r>
              <a:rPr lang="fa-IR" dirty="0" smtClean="0"/>
              <a:t>بررسي قرار گرفته است. امروزه انواع مختلف محدودكنندهها</a:t>
            </a:r>
            <a:r>
              <a:rPr lang="en-US" dirty="0" smtClean="0"/>
              <a:t> </a:t>
            </a:r>
            <a:r>
              <a:rPr lang="fa-IR" dirty="0" smtClean="0"/>
              <a:t>براي جريان خطا وجود دارد كه از جمله مي توان به</a:t>
            </a:r>
            <a:r>
              <a:rPr lang="en-US" dirty="0" smtClean="0"/>
              <a:t> </a:t>
            </a:r>
            <a:r>
              <a:rPr lang="fa-IR" dirty="0" smtClean="0"/>
              <a:t>محدودكنندههايي كه از ابررسانا استفاده ميكنند نام برد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www.barghnews.com</a:t>
            </a:r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914400" y="457200"/>
            <a:ext cx="7848600" cy="5562600"/>
          </a:xfrm>
        </p:spPr>
        <p:txBody>
          <a:bodyPr>
            <a:normAutofit/>
          </a:bodyPr>
          <a:lstStyle/>
          <a:p>
            <a:pPr algn="r" rtl="1">
              <a:buNone/>
            </a:pPr>
            <a:r>
              <a:rPr lang="fa-IR" sz="2400" dirty="0" smtClean="0"/>
              <a:t>رابطه بين جريان خط و ولتاژها تحت شرايط قبل از خطا به صورت زيرميباشد</a:t>
            </a:r>
            <a:endParaRPr lang="en-US" sz="2400" dirty="0" smtClean="0"/>
          </a:p>
          <a:p>
            <a:pPr algn="r" rtl="1">
              <a:buNone/>
            </a:pPr>
            <a:endParaRPr lang="en-US" sz="2400" dirty="0" smtClean="0"/>
          </a:p>
          <a:p>
            <a:pPr algn="r" rtl="1">
              <a:buNone/>
            </a:pPr>
            <a:endParaRPr lang="en-US" sz="2400" dirty="0" smtClean="0"/>
          </a:p>
          <a:p>
            <a:pPr algn="r" rtl="1">
              <a:buNone/>
            </a:pPr>
            <a:endParaRPr lang="en-US" sz="2400" dirty="0" smtClean="0"/>
          </a:p>
          <a:p>
            <a:pPr algn="r" rtl="1">
              <a:buNone/>
            </a:pPr>
            <a:endParaRPr lang="en-US" sz="2400" dirty="0" smtClean="0"/>
          </a:p>
          <a:p>
            <a:pPr algn="r" rtl="1">
              <a:buNone/>
            </a:pPr>
            <a:endParaRPr lang="en-US" sz="2400" dirty="0" smtClean="0"/>
          </a:p>
          <a:p>
            <a:pPr algn="r" rtl="1">
              <a:buNone/>
            </a:pPr>
            <a:endParaRPr lang="en-US" sz="2400" dirty="0" smtClean="0"/>
          </a:p>
          <a:p>
            <a:pPr algn="r" rtl="1">
              <a:buNone/>
            </a:pPr>
            <a:endParaRPr lang="en-US" sz="2400" dirty="0" smtClean="0"/>
          </a:p>
          <a:p>
            <a:pPr algn="r" rtl="1">
              <a:buNone/>
            </a:pPr>
            <a:endParaRPr lang="en-US" sz="2400" dirty="0" smtClean="0"/>
          </a:p>
          <a:p>
            <a:pPr algn="r" rtl="1">
              <a:buNone/>
            </a:pPr>
            <a:endParaRPr lang="en-US" sz="2400" dirty="0" smtClean="0"/>
          </a:p>
          <a:p>
            <a:pPr algn="r" rtl="1">
              <a:buNone/>
            </a:pPr>
            <a:endParaRPr lang="en-US" sz="2400" dirty="0" smtClean="0"/>
          </a:p>
          <a:p>
            <a:pPr algn="r" rtl="1">
              <a:buNone/>
            </a:pPr>
            <a:r>
              <a:rPr lang="fa-IR" sz="2400" dirty="0" smtClean="0"/>
              <a:t>مدار معادل ودياگرام فازوري سيستم قدرت قبل از</a:t>
            </a:r>
            <a:r>
              <a:rPr lang="en-US" sz="2400" dirty="0" smtClean="0"/>
              <a:t> </a:t>
            </a:r>
            <a:r>
              <a:rPr lang="fa-IR" sz="2400" dirty="0" smtClean="0"/>
              <a:t>وقوع خطا در سمت بار</a:t>
            </a:r>
            <a:endParaRPr lang="en-US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219200"/>
            <a:ext cx="2367291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9000" y="1219200"/>
            <a:ext cx="4119563" cy="35805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www.barghnews.com</a:t>
            </a:r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914400" y="304800"/>
            <a:ext cx="8001000" cy="6324600"/>
          </a:xfrm>
        </p:spPr>
        <p:txBody>
          <a:bodyPr>
            <a:normAutofit/>
          </a:bodyPr>
          <a:lstStyle/>
          <a:p>
            <a:pPr algn="r" rtl="1"/>
            <a:r>
              <a:rPr lang="fa-IR" dirty="0" smtClean="0"/>
              <a:t>در هنگام وقوع خطا</a:t>
            </a:r>
          </a:p>
          <a:p>
            <a:pPr algn="r" rtl="1"/>
            <a:endParaRPr lang="fa-IR" dirty="0" smtClean="0"/>
          </a:p>
          <a:p>
            <a:pPr algn="r" rtl="1"/>
            <a:endParaRPr lang="fa-IR" dirty="0" smtClean="0"/>
          </a:p>
          <a:p>
            <a:pPr algn="r" rtl="1"/>
            <a:endParaRPr lang="fa-IR" dirty="0" smtClean="0"/>
          </a:p>
          <a:p>
            <a:pPr algn="r" rtl="1"/>
            <a:endParaRPr lang="fa-IR" dirty="0" smtClean="0"/>
          </a:p>
          <a:p>
            <a:pPr algn="r" rtl="1"/>
            <a:endParaRPr lang="fa-IR" dirty="0" smtClean="0"/>
          </a:p>
          <a:p>
            <a:pPr algn="r" rtl="1"/>
            <a:endParaRPr lang="fa-IR" dirty="0" smtClean="0"/>
          </a:p>
          <a:p>
            <a:pPr algn="r" rtl="1"/>
            <a:endParaRPr lang="fa-IR" dirty="0" smtClean="0"/>
          </a:p>
          <a:p>
            <a:pPr algn="r" rtl="1"/>
            <a:endParaRPr lang="fa-IR" dirty="0" smtClean="0"/>
          </a:p>
          <a:p>
            <a:pPr algn="r" rtl="1"/>
            <a:endParaRPr lang="fa-IR" dirty="0" smtClean="0"/>
          </a:p>
          <a:p>
            <a:pPr algn="r" rtl="1"/>
            <a:endParaRPr lang="fa-IR" dirty="0" smtClean="0"/>
          </a:p>
          <a:p>
            <a:pPr algn="r" rtl="1">
              <a:buNone/>
            </a:pPr>
            <a:endParaRPr lang="fa-IR" dirty="0" smtClean="0"/>
          </a:p>
          <a:p>
            <a:pPr algn="r" rtl="1">
              <a:buNone/>
            </a:pPr>
            <a:r>
              <a:rPr lang="fa-IR" dirty="0" smtClean="0"/>
              <a:t>مدار معادل و دياگرام فازوري سيستم قدرت در حالت اتصال كوتاه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533400"/>
            <a:ext cx="2300654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43113" y="1447800"/>
            <a:ext cx="5057775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www.barghnews.com</a:t>
            </a:r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81000" y="304800"/>
            <a:ext cx="8458200" cy="6400800"/>
          </a:xfrm>
        </p:spPr>
        <p:txBody>
          <a:bodyPr/>
          <a:lstStyle/>
          <a:p>
            <a:pPr algn="r" rtl="1">
              <a:buNone/>
            </a:pPr>
            <a:r>
              <a:rPr lang="fa-IR" dirty="0" smtClean="0"/>
              <a:t>براي حالت عادي داريم</a:t>
            </a:r>
          </a:p>
          <a:p>
            <a:pPr algn="r" rtl="1">
              <a:buNone/>
            </a:pPr>
            <a:endParaRPr lang="fa-IR" dirty="0" smtClean="0"/>
          </a:p>
          <a:p>
            <a:pPr algn="r" rtl="1">
              <a:buNone/>
            </a:pPr>
            <a:endParaRPr lang="fa-IR" dirty="0" smtClean="0"/>
          </a:p>
          <a:p>
            <a:pPr algn="r" rtl="1">
              <a:buNone/>
            </a:pPr>
            <a:r>
              <a:rPr lang="fa-IR" dirty="0" smtClean="0"/>
              <a:t>در حاليكه براي حالت خطا</a:t>
            </a:r>
            <a:endParaRPr lang="en-US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228600"/>
            <a:ext cx="1695342" cy="103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800" y="1524000"/>
            <a:ext cx="1788122" cy="938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www.barghnews.com</a:t>
            </a:r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914400" y="152400"/>
            <a:ext cx="7924800" cy="5867400"/>
          </a:xfrm>
        </p:spPr>
        <p:txBody>
          <a:bodyPr/>
          <a:lstStyle/>
          <a:p>
            <a:pPr algn="r" rtl="1">
              <a:buNone/>
            </a:pPr>
            <a:r>
              <a:rPr lang="fa-IR" sz="2000" dirty="0" smtClean="0"/>
              <a:t>مدار معادل و دياگرام فازوري عملكرد</a:t>
            </a:r>
            <a:r>
              <a:rPr lang="en-US" sz="2000" dirty="0" smtClean="0"/>
              <a:t> DVR</a:t>
            </a:r>
            <a:r>
              <a:rPr lang="fa-IR" sz="2000" dirty="0" smtClean="0"/>
              <a:t> به عنوان محدودكننده جريان خطا</a:t>
            </a:r>
          </a:p>
          <a:p>
            <a:pPr algn="r" rtl="1">
              <a:buNone/>
            </a:pPr>
            <a:endParaRPr lang="fa-IR" dirty="0" smtClean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1143000"/>
            <a:ext cx="4779121" cy="4129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5791200"/>
            <a:ext cx="195262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www.barghnews.com</a:t>
            </a:r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914400" y="304800"/>
            <a:ext cx="7924800" cy="5715000"/>
          </a:xfrm>
        </p:spPr>
        <p:txBody>
          <a:bodyPr>
            <a:normAutofit/>
          </a:bodyPr>
          <a:lstStyle/>
          <a:p>
            <a:pPr algn="r" rtl="1">
              <a:buNone/>
            </a:pPr>
            <a:r>
              <a:rPr lang="fa-IR" sz="2000" dirty="0" smtClean="0"/>
              <a:t>در واقع در حالت محدودكردن جريان خطا</a:t>
            </a:r>
            <a:r>
              <a:rPr lang="en-US" sz="2000" dirty="0" smtClean="0"/>
              <a:t>  DVR</a:t>
            </a:r>
            <a:r>
              <a:rPr lang="fa-IR" sz="2000" dirty="0" smtClean="0"/>
              <a:t> ولتاژ را به نحوي به شبكه تزريق مينمايد كه باعث جذب توان اكتيو ميگردد</a:t>
            </a:r>
            <a:r>
              <a:rPr lang="en-US" sz="2000" dirty="0" smtClean="0"/>
              <a:t> </a:t>
            </a:r>
            <a:endParaRPr lang="fa-IR" sz="2000" dirty="0" smtClean="0"/>
          </a:p>
          <a:p>
            <a:pPr algn="r" rtl="1">
              <a:buNone/>
            </a:pPr>
            <a:endParaRPr lang="fa-IR" sz="2000" dirty="0" smtClean="0"/>
          </a:p>
          <a:p>
            <a:pPr algn="r" rtl="1">
              <a:buNone/>
            </a:pPr>
            <a:r>
              <a:rPr lang="fa-IR" sz="2000" dirty="0" smtClean="0"/>
              <a:t>بلوك دياگرام  </a:t>
            </a:r>
            <a:r>
              <a:rPr lang="en-US" sz="2000" dirty="0" smtClean="0"/>
              <a:t>Flux-Charge Model</a:t>
            </a:r>
            <a:endParaRPr lang="en-US" sz="20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1676400"/>
            <a:ext cx="5410200" cy="48607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www.barghnews.com</a:t>
            </a:r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3200" b="1" dirty="0" smtClean="0"/>
              <a:t>جبرانسازي فركانس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696200" cy="5105400"/>
          </a:xfrm>
        </p:spPr>
        <p:txBody>
          <a:bodyPr>
            <a:normAutofit/>
          </a:bodyPr>
          <a:lstStyle/>
          <a:p>
            <a:pPr algn="r" rtl="1">
              <a:buNone/>
            </a:pPr>
            <a:r>
              <a:rPr lang="fa-IR" sz="2000" dirty="0" smtClean="0"/>
              <a:t>يكي ديكراز مشخصات كيفيت توان فركانس سيستم قدرت است . در صورت انحراف فركانس سيستم قدرت از فركانس نامي كاركرد وسايل الكتريكي دچار اختلال ميگردد</a:t>
            </a:r>
          </a:p>
          <a:p>
            <a:pPr algn="r" rtl="1">
              <a:buNone/>
            </a:pPr>
            <a:endParaRPr lang="fa-IR" sz="2000" dirty="0" smtClean="0"/>
          </a:p>
          <a:p>
            <a:pPr algn="r" rtl="1">
              <a:buNone/>
            </a:pPr>
            <a:endParaRPr lang="fa-IR" sz="2000" dirty="0" smtClean="0"/>
          </a:p>
          <a:p>
            <a:pPr algn="r" rtl="1">
              <a:buNone/>
            </a:pPr>
            <a:endParaRPr lang="fa-IR" sz="2000" dirty="0" smtClean="0"/>
          </a:p>
          <a:p>
            <a:pPr algn="r" rtl="1">
              <a:buNone/>
            </a:pPr>
            <a:endParaRPr lang="fa-IR" sz="2000" dirty="0" smtClean="0"/>
          </a:p>
          <a:p>
            <a:pPr algn="r" rtl="1">
              <a:buNone/>
            </a:pPr>
            <a:endParaRPr lang="fa-IR" sz="2000" dirty="0" smtClean="0"/>
          </a:p>
          <a:p>
            <a:pPr algn="r" rtl="1">
              <a:buNone/>
            </a:pPr>
            <a:endParaRPr lang="fa-IR" sz="2000" dirty="0" smtClean="0"/>
          </a:p>
          <a:p>
            <a:pPr algn="r" rtl="1">
              <a:buNone/>
            </a:pPr>
            <a:r>
              <a:rPr lang="fa-IR" sz="2000" dirty="0" smtClean="0"/>
              <a:t>   مدار معادل جبرانسازي تغيير فركانس با</a:t>
            </a:r>
            <a:r>
              <a:rPr lang="en-US" sz="2000" dirty="0" smtClean="0"/>
              <a:t>DVR</a:t>
            </a:r>
          </a:p>
          <a:p>
            <a:pPr algn="r" rtl="1">
              <a:buNone/>
            </a:pPr>
            <a:endParaRPr lang="en-US" sz="2000" dirty="0" smtClean="0"/>
          </a:p>
          <a:p>
            <a:pPr algn="r" rtl="1">
              <a:buNone/>
            </a:pPr>
            <a:endParaRPr lang="en-US" sz="2000" dirty="0" smtClean="0"/>
          </a:p>
          <a:p>
            <a:pPr algn="r" rtl="1">
              <a:buNone/>
            </a:pPr>
            <a:r>
              <a:rPr lang="fa-IR" sz="2000" dirty="0" smtClean="0"/>
              <a:t>توان اکتیو تولیدی  توسط خازن تغذیه شده وخازن را دشارژ می کند</a:t>
            </a:r>
          </a:p>
          <a:p>
            <a:pPr algn="r" rtl="1">
              <a:buNone/>
            </a:pPr>
            <a:r>
              <a:rPr lang="fa-IR" sz="2000" dirty="0" smtClean="0"/>
              <a:t>خازن توسط خط </a:t>
            </a:r>
            <a:r>
              <a:rPr lang="en-US" sz="2000" dirty="0" smtClean="0"/>
              <a:t> AC</a:t>
            </a:r>
            <a:r>
              <a:rPr lang="fa-IR" sz="2000" dirty="0" smtClean="0"/>
              <a:t> شارژ شده است</a:t>
            </a:r>
            <a:endParaRPr lang="en-US" sz="2000" dirty="0" smtClean="0"/>
          </a:p>
          <a:p>
            <a:pPr algn="r" rtl="1">
              <a:buNone/>
            </a:pPr>
            <a:endParaRPr lang="en-US" sz="2000" dirty="0" smtClean="0"/>
          </a:p>
          <a:p>
            <a:pPr algn="r" rtl="1">
              <a:buNone/>
            </a:pPr>
            <a:endParaRPr lang="en-US" sz="2000" dirty="0" smtClean="0"/>
          </a:p>
          <a:p>
            <a:pPr algn="r" rtl="1">
              <a:buNone/>
            </a:pPr>
            <a:endParaRPr lang="en-US" sz="20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2438400"/>
            <a:ext cx="5976904" cy="201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www.barghnews.com</a:t>
            </a:r>
            <a:endParaRPr 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Mode Selector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762000" y="2286000"/>
            <a:ext cx="7772400" cy="4572000"/>
          </a:xfrm>
        </p:spPr>
        <p:txBody>
          <a:bodyPr/>
          <a:lstStyle/>
          <a:p>
            <a:pPr algn="r" rtl="1">
              <a:buNone/>
            </a:pPr>
            <a:r>
              <a:rPr lang="fa-IR" dirty="0" smtClean="0"/>
              <a:t>بلوك دياگرام تعيين عملكرد</a:t>
            </a:r>
            <a:r>
              <a:rPr lang="en-US" dirty="0" smtClean="0"/>
              <a:t> DVR </a:t>
            </a:r>
            <a:endParaRPr lang="en-US" dirty="0"/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4600" y="2743200"/>
            <a:ext cx="3971925" cy="340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www.barghnews.com</a:t>
            </a:r>
            <a:endParaRPr 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2400" dirty="0" smtClean="0"/>
              <a:t>نمودارها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r" rtl="1">
              <a:buNone/>
            </a:pPr>
            <a:r>
              <a:rPr lang="fa-IR" sz="2000" dirty="0" smtClean="0"/>
              <a:t>كاهش ولتاژ سه فاز به اندازه 2. پريونيت در ولتاژ طرف منبع رخ داده است </a:t>
            </a:r>
            <a:r>
              <a:rPr lang="en-US" sz="2000" dirty="0" smtClean="0"/>
              <a:t>DVR</a:t>
            </a:r>
            <a:r>
              <a:rPr lang="fa-IR" sz="2000" dirty="0" smtClean="0"/>
              <a:t> با استراتژي هم فاز به جبرانسازي پرداخته است</a:t>
            </a:r>
          </a:p>
          <a:p>
            <a:pPr algn="r" rtl="1">
              <a:buNone/>
            </a:pPr>
            <a:endParaRPr lang="fa-IR" sz="2000" dirty="0" smtClean="0"/>
          </a:p>
          <a:p>
            <a:pPr algn="r" rtl="1">
              <a:buNone/>
            </a:pPr>
            <a:r>
              <a:rPr lang="fa-IR" sz="2000" dirty="0" smtClean="0"/>
              <a:t>ولتاژ طرف منبع تحت شرايط كاهش ولتاژ متقارن</a:t>
            </a:r>
          </a:p>
          <a:p>
            <a:pPr algn="r" rtl="1">
              <a:buNone/>
            </a:pPr>
            <a:endParaRPr lang="fa-IR" sz="2000" dirty="0" smtClean="0"/>
          </a:p>
          <a:p>
            <a:pPr algn="r" rtl="1">
              <a:buNone/>
            </a:pPr>
            <a:endParaRPr lang="fa-IR" sz="2000" dirty="0" smtClean="0"/>
          </a:p>
          <a:p>
            <a:pPr algn="r" rtl="1">
              <a:buNone/>
            </a:pPr>
            <a:endParaRPr lang="fa-IR" sz="2000" dirty="0" smtClean="0"/>
          </a:p>
          <a:p>
            <a:pPr algn="r" rtl="1">
              <a:buNone/>
            </a:pPr>
            <a:endParaRPr lang="fa-IR" sz="2000" dirty="0" smtClean="0"/>
          </a:p>
          <a:p>
            <a:pPr algn="r" rtl="1">
              <a:buNone/>
            </a:pPr>
            <a:endParaRPr lang="fa-IR" sz="2000" dirty="0" smtClean="0"/>
          </a:p>
          <a:p>
            <a:pPr algn="r" rtl="1">
              <a:buNone/>
            </a:pPr>
            <a:endParaRPr lang="fa-IR" sz="2000" dirty="0" smtClean="0"/>
          </a:p>
          <a:p>
            <a:pPr algn="r" rtl="1">
              <a:buNone/>
            </a:pPr>
            <a:r>
              <a:rPr lang="fa-IR" sz="2000" dirty="0" smtClean="0"/>
              <a:t>ولتاژ بار جبرانسازي شده توسط</a:t>
            </a:r>
            <a:r>
              <a:rPr lang="en-US" sz="2000" dirty="0" smtClean="0"/>
              <a:t>DVR</a:t>
            </a:r>
            <a:endParaRPr lang="fa-IR" sz="2000" dirty="0" smtClean="0"/>
          </a:p>
          <a:p>
            <a:pPr algn="r" rtl="1">
              <a:buNone/>
            </a:pPr>
            <a:r>
              <a:rPr lang="fa-IR" sz="2000" dirty="0" smtClean="0"/>
              <a:t>در استراتژي هم فاز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828800"/>
            <a:ext cx="3905250" cy="245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4191000"/>
            <a:ext cx="3933825" cy="250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www.barghnews.com</a:t>
            </a:r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b="1" dirty="0" smtClean="0"/>
              <a:t>چكيده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7500" lnSpcReduction="20000"/>
          </a:bodyPr>
          <a:lstStyle/>
          <a:p>
            <a:pPr algn="r" rtl="1">
              <a:buNone/>
            </a:pPr>
            <a:r>
              <a:rPr lang="en-US" dirty="0" smtClean="0"/>
              <a:t> DVR</a:t>
            </a:r>
            <a:r>
              <a:rPr lang="fa-IR" dirty="0" smtClean="0"/>
              <a:t>يكي از جبران كننده هاي سري است كه براي جبران سازي افزايش و يا كاهش ولتاژ به كار مي رود.</a:t>
            </a:r>
          </a:p>
          <a:p>
            <a:pPr algn="r" rtl="1">
              <a:buNone/>
            </a:pPr>
            <a:endParaRPr lang="en-US" dirty="0" smtClean="0"/>
          </a:p>
          <a:p>
            <a:pPr algn="r" rtl="1">
              <a:buNone/>
            </a:pPr>
            <a:r>
              <a:rPr lang="fa-IR" dirty="0" smtClean="0"/>
              <a:t>يكي از مشكلات كيفيت توان مسئله فركانس مي باشد، بدين معني كه بارهاي حساس نياز به انرژي با فركانس مشخصي</a:t>
            </a:r>
            <a:r>
              <a:rPr lang="en-US" dirty="0" smtClean="0"/>
              <a:t> </a:t>
            </a:r>
            <a:r>
              <a:rPr lang="fa-IR" dirty="0" smtClean="0"/>
              <a:t>دارند. اما به دلايل مختلف در حالت واقعي ممكن است فركانس تغييراتي حول مقدار خواسته شده داشته باشد. </a:t>
            </a:r>
            <a:endParaRPr lang="en-US" dirty="0" smtClean="0"/>
          </a:p>
          <a:p>
            <a:pPr algn="r" rtl="1">
              <a:buNone/>
            </a:pPr>
            <a:endParaRPr lang="en-US" dirty="0" smtClean="0"/>
          </a:p>
          <a:p>
            <a:pPr algn="r" rtl="1">
              <a:buNone/>
            </a:pPr>
            <a:r>
              <a:rPr lang="fa-IR" dirty="0" smtClean="0"/>
              <a:t>مسئله ديگر كه از مشكلات عديده سيستم هاي قدرت است، جريان هاي عظيم و مخرب خطا مي باشد. به طوريكه امروزه هزينه هاي زيادي براي محدود كردن و مقابله با اثرات اين جريان هاي مخرب صورت مي </a:t>
            </a:r>
            <a:r>
              <a:rPr lang="fa-IR" dirty="0" smtClean="0"/>
              <a:t>گيرد.</a:t>
            </a:r>
            <a:endParaRPr lang="en-US" dirty="0" smtClean="0"/>
          </a:p>
          <a:p>
            <a:pPr algn="r" rtl="1">
              <a:buNone/>
            </a:pPr>
            <a:endParaRPr lang="en-US" dirty="0" smtClean="0"/>
          </a:p>
          <a:p>
            <a:pPr algn="r" rtl="1">
              <a:buNone/>
            </a:pPr>
            <a:endParaRPr lang="en-US" dirty="0" smtClean="0"/>
          </a:p>
          <a:p>
            <a:pPr algn="r" rtl="1">
              <a:buNone/>
            </a:pPr>
            <a:r>
              <a:rPr lang="fa-IR" dirty="0" smtClean="0"/>
              <a:t>در اين مقاله يك </a:t>
            </a:r>
            <a:r>
              <a:rPr lang="en-US" dirty="0" smtClean="0"/>
              <a:t>DVR</a:t>
            </a:r>
            <a:r>
              <a:rPr lang="fa-IR" dirty="0" smtClean="0"/>
              <a:t> چند منظوره طراحي شده است كه علاو ه بر كاركرد اصلي بتواند تغييرات فركانس را نيز حدالامكان جبران كند</a:t>
            </a:r>
            <a:r>
              <a:rPr lang="en-US" dirty="0" smtClean="0"/>
              <a:t> </a:t>
            </a:r>
            <a:r>
              <a:rPr lang="fa-IR" dirty="0" smtClean="0"/>
              <a:t>همچنين به عنوان محدود كنند هي جريان خطا نيز عمل </a:t>
            </a:r>
            <a:r>
              <a:rPr lang="fa-IR" dirty="0" smtClean="0"/>
              <a:t>كند.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www.barghnews.com</a:t>
            </a:r>
            <a:endParaRPr 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r" rtl="1">
              <a:buNone/>
            </a:pPr>
            <a:r>
              <a:rPr lang="fa-IR" sz="2000" dirty="0" smtClean="0"/>
              <a:t>توان اكتيو تزريقي به شبكه توسط</a:t>
            </a:r>
            <a:r>
              <a:rPr lang="en-US" sz="2000" dirty="0" smtClean="0"/>
              <a:t>DVR</a:t>
            </a:r>
            <a:endParaRPr lang="fa-IR" sz="2000" dirty="0" smtClean="0"/>
          </a:p>
          <a:p>
            <a:pPr algn="r" rtl="1">
              <a:buNone/>
            </a:pPr>
            <a:r>
              <a:rPr lang="fa-IR" sz="2000" dirty="0" smtClean="0"/>
              <a:t>در استراتژي هم فاز</a:t>
            </a:r>
          </a:p>
          <a:p>
            <a:pPr algn="r" rtl="1">
              <a:buNone/>
            </a:pPr>
            <a:endParaRPr lang="fa-IR" sz="2000" dirty="0" smtClean="0"/>
          </a:p>
          <a:p>
            <a:pPr algn="r" rtl="1">
              <a:buNone/>
            </a:pPr>
            <a:endParaRPr lang="fa-IR" sz="2000" dirty="0" smtClean="0"/>
          </a:p>
          <a:p>
            <a:pPr algn="r" rtl="1">
              <a:buNone/>
            </a:pPr>
            <a:endParaRPr lang="fa-IR" sz="2000" dirty="0" smtClean="0"/>
          </a:p>
          <a:p>
            <a:pPr algn="r" rtl="1">
              <a:buNone/>
            </a:pPr>
            <a:endParaRPr lang="fa-IR" sz="2000" dirty="0" smtClean="0"/>
          </a:p>
          <a:p>
            <a:pPr algn="r" rtl="1">
              <a:buNone/>
            </a:pPr>
            <a:endParaRPr lang="fa-IR" sz="2000" dirty="0" smtClean="0"/>
          </a:p>
          <a:p>
            <a:pPr algn="r" rtl="1">
              <a:buNone/>
            </a:pPr>
            <a:endParaRPr lang="fa-IR" sz="2000" dirty="0" smtClean="0"/>
          </a:p>
          <a:p>
            <a:pPr algn="r" rtl="1">
              <a:buNone/>
            </a:pPr>
            <a:r>
              <a:rPr lang="fa-IR" sz="2000" dirty="0" smtClean="0"/>
              <a:t>ولتاژ خازن </a:t>
            </a:r>
            <a:r>
              <a:rPr lang="en-US" sz="2000" dirty="0" smtClean="0"/>
              <a:t>DC</a:t>
            </a:r>
            <a:r>
              <a:rPr lang="fa-IR" sz="2000" dirty="0" smtClean="0"/>
              <a:t>در استراتژي هم فاز</a:t>
            </a:r>
          </a:p>
          <a:p>
            <a:pPr algn="r" rtl="1">
              <a:buNone/>
            </a:pPr>
            <a:endParaRPr lang="en-US" sz="20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457200"/>
            <a:ext cx="388620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3429000"/>
            <a:ext cx="3895725" cy="235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www.barghnews.com</a:t>
            </a:r>
            <a:endParaRPr 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914400" y="228600"/>
            <a:ext cx="7924800" cy="5791200"/>
          </a:xfrm>
        </p:spPr>
        <p:txBody>
          <a:bodyPr>
            <a:normAutofit/>
          </a:bodyPr>
          <a:lstStyle/>
          <a:p>
            <a:pPr algn="r" rtl="1">
              <a:buNone/>
            </a:pPr>
            <a:r>
              <a:rPr lang="fa-IR" sz="2000" dirty="0" smtClean="0"/>
              <a:t>ولتاژ طرف منبع و ولتاژ بار تحت كاهش ولتاژ با شيفت فاز در استراتژي قبل از اختلال</a:t>
            </a:r>
            <a:endParaRPr lang="en-US" sz="20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0" y="1143000"/>
            <a:ext cx="3924300" cy="469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www.barghnews.com</a:t>
            </a:r>
            <a:endParaRPr 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914400" y="914400"/>
            <a:ext cx="7696200" cy="5105400"/>
          </a:xfrm>
        </p:spPr>
        <p:txBody>
          <a:bodyPr>
            <a:normAutofit/>
          </a:bodyPr>
          <a:lstStyle/>
          <a:p>
            <a:pPr algn="r" rtl="1">
              <a:buNone/>
            </a:pPr>
            <a:r>
              <a:rPr lang="fa-IR" sz="2000" dirty="0" smtClean="0"/>
              <a:t>توان اكتيو تزريقي توسط </a:t>
            </a:r>
            <a:r>
              <a:rPr lang="en-US" sz="2000" dirty="0" smtClean="0"/>
              <a:t>DVR</a:t>
            </a:r>
            <a:r>
              <a:rPr lang="fa-IR" sz="2000" dirty="0" smtClean="0"/>
              <a:t> در استراتژي قبل از اختلال</a:t>
            </a:r>
            <a:endParaRPr lang="en-US" sz="2000" dirty="0" smtClean="0"/>
          </a:p>
          <a:p>
            <a:pPr algn="r" rtl="1">
              <a:buNone/>
            </a:pPr>
            <a:endParaRPr lang="en-US" sz="2000" dirty="0" smtClean="0"/>
          </a:p>
          <a:p>
            <a:pPr algn="r" rtl="1">
              <a:buNone/>
            </a:pPr>
            <a:endParaRPr lang="en-US" sz="2000" dirty="0" smtClean="0"/>
          </a:p>
          <a:p>
            <a:pPr algn="r" rtl="1">
              <a:buNone/>
            </a:pPr>
            <a:endParaRPr lang="en-US" sz="2000" dirty="0" smtClean="0"/>
          </a:p>
          <a:p>
            <a:pPr algn="r" rtl="1">
              <a:buNone/>
            </a:pPr>
            <a:endParaRPr lang="en-US" sz="2000" dirty="0" smtClean="0"/>
          </a:p>
          <a:p>
            <a:pPr algn="r" rtl="1">
              <a:buNone/>
            </a:pPr>
            <a:endParaRPr lang="en-US" sz="2000" dirty="0" smtClean="0"/>
          </a:p>
          <a:p>
            <a:pPr algn="r" rtl="1">
              <a:buNone/>
            </a:pPr>
            <a:endParaRPr lang="en-US" sz="2000" dirty="0" smtClean="0"/>
          </a:p>
          <a:p>
            <a:pPr algn="r" rtl="1">
              <a:buNone/>
            </a:pPr>
            <a:endParaRPr lang="en-US" sz="2000" dirty="0" smtClean="0"/>
          </a:p>
          <a:p>
            <a:pPr algn="r" rtl="1">
              <a:buNone/>
            </a:pPr>
            <a:endParaRPr lang="en-US" sz="2000" dirty="0" smtClean="0"/>
          </a:p>
          <a:p>
            <a:pPr algn="r" rtl="1">
              <a:buNone/>
            </a:pPr>
            <a:endParaRPr lang="en-US" sz="2000" dirty="0" smtClean="0"/>
          </a:p>
          <a:p>
            <a:pPr algn="r" rtl="1">
              <a:buNone/>
            </a:pPr>
            <a:endParaRPr lang="en-US" sz="2000" dirty="0" smtClean="0"/>
          </a:p>
          <a:p>
            <a:pPr algn="r" rtl="1">
              <a:buNone/>
            </a:pPr>
            <a:r>
              <a:rPr lang="fa-IR" sz="2000" dirty="0" smtClean="0"/>
              <a:t>توان اكتيو تزريقي در استراتژي</a:t>
            </a:r>
            <a:r>
              <a:rPr lang="en-US" sz="2000" dirty="0" smtClean="0"/>
              <a:t> </a:t>
            </a:r>
            <a:r>
              <a:rPr lang="fa-IR" sz="2000" dirty="0" smtClean="0"/>
              <a:t>قبل از اختلال بيشتر از هم فاز است</a:t>
            </a:r>
            <a:endParaRPr lang="en-US" sz="20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6999" y="2057400"/>
            <a:ext cx="4296937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www.barghnews.com</a:t>
            </a:r>
            <a:endParaRPr 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914400" y="457200"/>
            <a:ext cx="7772400" cy="5562600"/>
          </a:xfrm>
        </p:spPr>
        <p:txBody>
          <a:bodyPr>
            <a:normAutofit/>
          </a:bodyPr>
          <a:lstStyle/>
          <a:p>
            <a:pPr algn="r" rtl="1">
              <a:buNone/>
            </a:pPr>
            <a:r>
              <a:rPr lang="fa-IR" sz="2000" dirty="0" smtClean="0"/>
              <a:t>توان اكتيو تزريقي توسط</a:t>
            </a:r>
            <a:r>
              <a:rPr lang="en-US" sz="2000" dirty="0" smtClean="0"/>
              <a:t> DVR </a:t>
            </a:r>
            <a:r>
              <a:rPr lang="fa-IR" sz="2000" dirty="0" smtClean="0"/>
              <a:t>در استراتژي مينيمم انرژي</a:t>
            </a:r>
            <a:endParaRPr lang="en-US" sz="2000" dirty="0" smtClean="0"/>
          </a:p>
          <a:p>
            <a:pPr algn="r" rtl="1">
              <a:buNone/>
            </a:pPr>
            <a:endParaRPr lang="en-US" sz="2000" dirty="0" smtClean="0"/>
          </a:p>
          <a:p>
            <a:pPr algn="r" rtl="1">
              <a:buNone/>
            </a:pPr>
            <a:endParaRPr lang="en-US" sz="2000" dirty="0" smtClean="0"/>
          </a:p>
          <a:p>
            <a:pPr algn="r" rtl="1">
              <a:buNone/>
            </a:pPr>
            <a:endParaRPr lang="en-US" sz="2000" dirty="0" smtClean="0"/>
          </a:p>
          <a:p>
            <a:pPr algn="r" rtl="1">
              <a:buNone/>
            </a:pPr>
            <a:endParaRPr lang="en-US" sz="2000" dirty="0" smtClean="0"/>
          </a:p>
          <a:p>
            <a:pPr algn="r" rtl="1">
              <a:buNone/>
            </a:pPr>
            <a:endParaRPr lang="en-US" sz="2000" dirty="0" smtClean="0"/>
          </a:p>
          <a:p>
            <a:pPr algn="r" rtl="1">
              <a:buNone/>
            </a:pPr>
            <a:endParaRPr lang="en-US" sz="2000" dirty="0" smtClean="0"/>
          </a:p>
          <a:p>
            <a:pPr algn="r" rtl="1">
              <a:buNone/>
            </a:pPr>
            <a:endParaRPr lang="en-US" sz="2000" dirty="0" smtClean="0"/>
          </a:p>
          <a:p>
            <a:pPr algn="r" rtl="1">
              <a:buNone/>
            </a:pPr>
            <a:endParaRPr lang="en-US" sz="2000" dirty="0" smtClean="0"/>
          </a:p>
          <a:p>
            <a:pPr algn="r" rtl="1">
              <a:buNone/>
            </a:pPr>
            <a:endParaRPr lang="en-US" sz="2000" dirty="0" smtClean="0"/>
          </a:p>
          <a:p>
            <a:pPr algn="r" rtl="1">
              <a:buNone/>
            </a:pPr>
            <a:r>
              <a:rPr lang="fa-IR" sz="2000" dirty="0" smtClean="0"/>
              <a:t>ولتاژ خازن</a:t>
            </a:r>
            <a:r>
              <a:rPr lang="en-US" sz="2000" dirty="0" smtClean="0"/>
              <a:t> DC </a:t>
            </a:r>
            <a:r>
              <a:rPr lang="fa-IR" sz="2000" dirty="0" smtClean="0"/>
              <a:t> در استراتژي مينيمم انرژي</a:t>
            </a:r>
            <a:endParaRPr lang="en-US" sz="20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3886200"/>
            <a:ext cx="4010025" cy="250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990600"/>
            <a:ext cx="4029075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www.barghnews.com</a:t>
            </a:r>
            <a:endParaRPr 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r" rtl="1">
              <a:buNone/>
            </a:pPr>
            <a:r>
              <a:rPr lang="fa-IR" dirty="0" smtClean="0"/>
              <a:t>پريونيت ولتاژ طرف منبع و ولتاژ بار</a:t>
            </a:r>
            <a:endParaRPr lang="en-US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2286000"/>
            <a:ext cx="5755544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www.barghnews.com</a:t>
            </a:r>
            <a:endParaRPr lang="en-US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914400" y="685800"/>
            <a:ext cx="7924800" cy="5334000"/>
          </a:xfrm>
        </p:spPr>
        <p:txBody>
          <a:bodyPr>
            <a:normAutofit/>
          </a:bodyPr>
          <a:lstStyle/>
          <a:p>
            <a:pPr algn="r" rtl="1">
              <a:buNone/>
            </a:pPr>
            <a:r>
              <a:rPr lang="fa-IR" sz="2000" dirty="0" smtClean="0"/>
              <a:t>ولتاژ </a:t>
            </a:r>
            <a:r>
              <a:rPr lang="en-US" sz="2000" dirty="0" smtClean="0"/>
              <a:t>PCC</a:t>
            </a:r>
            <a:r>
              <a:rPr lang="fa-IR" sz="2000" dirty="0" smtClean="0"/>
              <a:t>درحالت اتصال كوتاه در پايين دست</a:t>
            </a:r>
            <a:endParaRPr lang="en-US" sz="2000" dirty="0" smtClean="0"/>
          </a:p>
          <a:p>
            <a:pPr algn="r" rtl="1">
              <a:buNone/>
            </a:pPr>
            <a:endParaRPr lang="en-US" sz="2000" dirty="0" smtClean="0"/>
          </a:p>
          <a:p>
            <a:pPr algn="r" rtl="1">
              <a:buNone/>
            </a:pPr>
            <a:endParaRPr lang="en-US" sz="2000" dirty="0" smtClean="0"/>
          </a:p>
          <a:p>
            <a:pPr algn="r" rtl="1">
              <a:buNone/>
            </a:pPr>
            <a:endParaRPr lang="en-US" sz="2000" dirty="0" smtClean="0"/>
          </a:p>
          <a:p>
            <a:pPr algn="r" rtl="1">
              <a:buNone/>
            </a:pPr>
            <a:endParaRPr lang="en-US" sz="2000" dirty="0" smtClean="0"/>
          </a:p>
          <a:p>
            <a:pPr algn="r" rtl="1">
              <a:buNone/>
            </a:pPr>
            <a:endParaRPr lang="en-US" sz="2000" dirty="0" smtClean="0"/>
          </a:p>
          <a:p>
            <a:pPr algn="r" rtl="1">
              <a:buNone/>
            </a:pPr>
            <a:endParaRPr lang="en-US" sz="2000" dirty="0" smtClean="0"/>
          </a:p>
          <a:p>
            <a:pPr algn="r" rtl="1">
              <a:buNone/>
            </a:pPr>
            <a:endParaRPr lang="en-US" sz="2000" dirty="0" smtClean="0"/>
          </a:p>
          <a:p>
            <a:pPr algn="r" rtl="1">
              <a:buNone/>
            </a:pPr>
            <a:endParaRPr lang="en-US" sz="2000" dirty="0" smtClean="0"/>
          </a:p>
          <a:p>
            <a:pPr algn="r" rtl="1">
              <a:buNone/>
            </a:pPr>
            <a:r>
              <a:rPr lang="fa-IR" sz="2000" dirty="0" smtClean="0"/>
              <a:t>ولتاژ </a:t>
            </a:r>
            <a:r>
              <a:rPr lang="en-US" sz="2000" dirty="0" smtClean="0"/>
              <a:t>PCC</a:t>
            </a:r>
            <a:r>
              <a:rPr lang="fa-IR" sz="2000" dirty="0" smtClean="0"/>
              <a:t>درحالت اتصال كوتاه در پايين دست</a:t>
            </a:r>
            <a:endParaRPr lang="en-US" sz="2000" dirty="0" smtClean="0"/>
          </a:p>
          <a:p>
            <a:pPr algn="r" rtl="1">
              <a:buNone/>
            </a:pPr>
            <a:r>
              <a:rPr lang="fa-IR" sz="2000" dirty="0" smtClean="0"/>
              <a:t>جبرانسازي</a:t>
            </a:r>
            <a:r>
              <a:rPr lang="en-US" sz="2000" dirty="0" smtClean="0"/>
              <a:t> </a:t>
            </a:r>
            <a:r>
              <a:rPr lang="fa-IR" sz="2000" dirty="0" smtClean="0"/>
              <a:t>شده به وسيله</a:t>
            </a:r>
            <a:r>
              <a:rPr lang="en-US" sz="2000" dirty="0" smtClean="0"/>
              <a:t> DVR 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609600"/>
            <a:ext cx="4730044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3733800"/>
            <a:ext cx="4669038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www.barghnews.com</a:t>
            </a:r>
            <a:endParaRPr lang="en-US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914400" y="457200"/>
            <a:ext cx="7848600" cy="5562600"/>
          </a:xfrm>
        </p:spPr>
        <p:txBody>
          <a:bodyPr>
            <a:normAutofit/>
          </a:bodyPr>
          <a:lstStyle/>
          <a:p>
            <a:pPr algn="r" rtl="1">
              <a:buNone/>
            </a:pPr>
            <a:r>
              <a:rPr lang="fa-IR" sz="2000" dirty="0" smtClean="0"/>
              <a:t>جريان خط در حالت عملكرد</a:t>
            </a:r>
            <a:r>
              <a:rPr lang="en-US" sz="2000" dirty="0" smtClean="0"/>
              <a:t>DVR</a:t>
            </a:r>
            <a:r>
              <a:rPr lang="fa-IR" sz="2000" dirty="0" smtClean="0"/>
              <a:t> به عنوان محدودكننده جريان خطا </a:t>
            </a:r>
            <a:r>
              <a:rPr lang="en-US" sz="2000" dirty="0" smtClean="0"/>
              <a:t> </a:t>
            </a:r>
          </a:p>
          <a:p>
            <a:pPr algn="r" rtl="1">
              <a:buNone/>
            </a:pPr>
            <a:endParaRPr lang="en-US" sz="2000" dirty="0" smtClean="0"/>
          </a:p>
          <a:p>
            <a:pPr algn="r" rtl="1">
              <a:buNone/>
            </a:pPr>
            <a:endParaRPr lang="en-US" sz="2000" dirty="0" smtClean="0"/>
          </a:p>
          <a:p>
            <a:pPr algn="r" rtl="1">
              <a:buNone/>
            </a:pPr>
            <a:endParaRPr lang="en-US" sz="2000" dirty="0" smtClean="0"/>
          </a:p>
          <a:p>
            <a:pPr algn="r" rtl="1">
              <a:buNone/>
            </a:pPr>
            <a:endParaRPr lang="en-US" sz="2000" dirty="0" smtClean="0"/>
          </a:p>
          <a:p>
            <a:pPr algn="r" rtl="1">
              <a:buNone/>
            </a:pPr>
            <a:endParaRPr lang="en-US" sz="2000" dirty="0" smtClean="0"/>
          </a:p>
          <a:p>
            <a:pPr algn="r" rtl="1">
              <a:buNone/>
            </a:pPr>
            <a:endParaRPr lang="en-US" sz="2000" dirty="0" smtClean="0"/>
          </a:p>
          <a:p>
            <a:pPr algn="r" rtl="1">
              <a:buNone/>
            </a:pPr>
            <a:endParaRPr lang="en-US" sz="2000" dirty="0" smtClean="0"/>
          </a:p>
          <a:p>
            <a:pPr algn="r" rtl="1">
              <a:buNone/>
            </a:pPr>
            <a:endParaRPr lang="en-US" sz="2000" dirty="0" smtClean="0"/>
          </a:p>
          <a:p>
            <a:pPr algn="r" rtl="1">
              <a:buNone/>
            </a:pPr>
            <a:r>
              <a:rPr lang="fa-IR" sz="2000" dirty="0" smtClean="0"/>
              <a:t>پريونيت ولتاژ بار و ولتاژ طرف منبع </a:t>
            </a:r>
            <a:endParaRPr lang="en-US" sz="2000" dirty="0" smtClean="0"/>
          </a:p>
          <a:p>
            <a:pPr algn="r" rtl="1">
              <a:buNone/>
            </a:pPr>
            <a:r>
              <a:rPr lang="fa-IR" sz="2000" dirty="0" smtClean="0"/>
              <a:t>در شرايط اتصال كوتاه درترمينال بار</a:t>
            </a:r>
          </a:p>
          <a:p>
            <a:pPr algn="r" rtl="1">
              <a:buNone/>
            </a:pPr>
            <a:endParaRPr lang="en-US" sz="20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838200"/>
            <a:ext cx="3924300" cy="245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3733800"/>
            <a:ext cx="3962400" cy="230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www.barghnews.com</a:t>
            </a:r>
            <a:endParaRPr lang="en-US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914400" y="457200"/>
            <a:ext cx="7848600" cy="5562600"/>
          </a:xfrm>
        </p:spPr>
        <p:txBody>
          <a:bodyPr>
            <a:normAutofit/>
          </a:bodyPr>
          <a:lstStyle/>
          <a:p>
            <a:pPr algn="r" rtl="1">
              <a:buNone/>
            </a:pPr>
            <a:r>
              <a:rPr lang="fa-IR" sz="2000" dirty="0" smtClean="0"/>
              <a:t>توان اكتيو جذب شده توسط</a:t>
            </a:r>
            <a:r>
              <a:rPr lang="en-US" sz="2000" dirty="0" smtClean="0"/>
              <a:t>DVR</a:t>
            </a:r>
          </a:p>
          <a:p>
            <a:pPr algn="r" rtl="1">
              <a:buNone/>
            </a:pPr>
            <a:endParaRPr lang="en-US" sz="2000" dirty="0" smtClean="0"/>
          </a:p>
          <a:p>
            <a:pPr algn="r" rtl="1">
              <a:buNone/>
            </a:pPr>
            <a:endParaRPr lang="en-US" sz="2000" dirty="0" smtClean="0"/>
          </a:p>
          <a:p>
            <a:pPr algn="r" rtl="1">
              <a:buNone/>
            </a:pPr>
            <a:endParaRPr lang="en-US" sz="2000" dirty="0" smtClean="0"/>
          </a:p>
          <a:p>
            <a:pPr algn="r" rtl="1">
              <a:buNone/>
            </a:pPr>
            <a:endParaRPr lang="en-US" sz="2000" dirty="0" smtClean="0"/>
          </a:p>
          <a:p>
            <a:pPr algn="r" rtl="1">
              <a:buNone/>
            </a:pPr>
            <a:endParaRPr lang="en-US" sz="2000" dirty="0" smtClean="0"/>
          </a:p>
          <a:p>
            <a:pPr algn="r" rtl="1">
              <a:buNone/>
            </a:pPr>
            <a:endParaRPr lang="en-US" sz="2000" dirty="0" smtClean="0"/>
          </a:p>
          <a:p>
            <a:pPr algn="r" rtl="1">
              <a:buNone/>
            </a:pPr>
            <a:endParaRPr lang="en-US" sz="2000" dirty="0" smtClean="0"/>
          </a:p>
          <a:p>
            <a:pPr algn="r" rtl="1">
              <a:buNone/>
            </a:pPr>
            <a:endParaRPr lang="en-US" sz="2000" dirty="0" smtClean="0"/>
          </a:p>
          <a:p>
            <a:pPr algn="r" rtl="1">
              <a:buNone/>
            </a:pPr>
            <a:r>
              <a:rPr lang="fa-IR" sz="2000" dirty="0" smtClean="0"/>
              <a:t>توان اكتيو جذب شده توسط</a:t>
            </a:r>
            <a:r>
              <a:rPr lang="en-US" sz="2000" dirty="0" smtClean="0"/>
              <a:t>DVR</a:t>
            </a:r>
          </a:p>
          <a:p>
            <a:pPr algn="r" rtl="1">
              <a:buNone/>
            </a:pPr>
            <a:r>
              <a:rPr lang="fa-IR" sz="2000" dirty="0" smtClean="0"/>
              <a:t>در روش</a:t>
            </a:r>
            <a:r>
              <a:rPr lang="en-US" sz="2000" dirty="0" smtClean="0"/>
              <a:t>Flux-Charge</a:t>
            </a:r>
            <a:endParaRPr lang="en-US" sz="2000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304800"/>
            <a:ext cx="4953000" cy="30507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3505200"/>
            <a:ext cx="5010736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www.barghnews.com</a:t>
            </a:r>
            <a:endParaRPr lang="en-US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914400" y="304800"/>
            <a:ext cx="8001000" cy="5715000"/>
          </a:xfrm>
        </p:spPr>
        <p:txBody>
          <a:bodyPr>
            <a:normAutofit/>
          </a:bodyPr>
          <a:lstStyle/>
          <a:p>
            <a:pPr algn="r" rtl="1">
              <a:buNone/>
            </a:pPr>
            <a:r>
              <a:rPr lang="fa-IR" sz="2000" dirty="0" smtClean="0"/>
              <a:t>ولتاژ بار و ولتاژ منبع تحت انحراف فركانس سيستم</a:t>
            </a:r>
            <a:endParaRPr lang="en-US" sz="2000" dirty="0" smtClean="0"/>
          </a:p>
          <a:p>
            <a:pPr algn="r" rtl="1">
              <a:buNone/>
            </a:pPr>
            <a:endParaRPr lang="en-US" sz="2000" dirty="0" smtClean="0"/>
          </a:p>
          <a:p>
            <a:pPr algn="r" rtl="1">
              <a:buNone/>
            </a:pPr>
            <a:endParaRPr lang="en-US" sz="2000" dirty="0" smtClean="0"/>
          </a:p>
          <a:p>
            <a:pPr algn="r" rtl="1">
              <a:buNone/>
            </a:pPr>
            <a:endParaRPr lang="en-US" sz="2000" dirty="0" smtClean="0"/>
          </a:p>
          <a:p>
            <a:pPr algn="r" rtl="1">
              <a:buNone/>
            </a:pPr>
            <a:endParaRPr lang="en-US" sz="2000" dirty="0" smtClean="0"/>
          </a:p>
          <a:p>
            <a:pPr algn="r" rtl="1">
              <a:buNone/>
            </a:pPr>
            <a:endParaRPr lang="en-US" sz="2000" dirty="0" smtClean="0"/>
          </a:p>
          <a:p>
            <a:pPr algn="r" rtl="1">
              <a:buNone/>
            </a:pPr>
            <a:endParaRPr lang="en-US" sz="2000" dirty="0" smtClean="0"/>
          </a:p>
          <a:p>
            <a:pPr algn="r" rtl="1">
              <a:buNone/>
            </a:pPr>
            <a:endParaRPr lang="en-US" sz="2000" dirty="0" smtClean="0"/>
          </a:p>
          <a:p>
            <a:pPr algn="r" rtl="1">
              <a:buNone/>
            </a:pPr>
            <a:r>
              <a:rPr lang="en-US" sz="2000" dirty="0" smtClean="0"/>
              <a:t> </a:t>
            </a:r>
            <a:r>
              <a:rPr lang="fa-IR" sz="2000" dirty="0" smtClean="0"/>
              <a:t>ولتاژ تزريقي توسط</a:t>
            </a:r>
            <a:r>
              <a:rPr lang="en-US" sz="2000" dirty="0" smtClean="0"/>
              <a:t>DVR</a:t>
            </a:r>
            <a:r>
              <a:rPr lang="fa-IR" sz="2000" dirty="0" smtClean="0"/>
              <a:t> در حالت انحراف فركانس</a:t>
            </a:r>
            <a:endParaRPr lang="en-US" sz="2000" dirty="0" smtClean="0"/>
          </a:p>
          <a:p>
            <a:pPr algn="r" rtl="1">
              <a:buNone/>
            </a:pPr>
            <a:endParaRPr lang="en-US" sz="2000" dirty="0" smtClean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3733800"/>
            <a:ext cx="4436565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228600"/>
            <a:ext cx="4419600" cy="2735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www.barghnews.com</a:t>
            </a:r>
            <a:endParaRPr lang="en-US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914400" y="609600"/>
            <a:ext cx="7848600" cy="5410200"/>
          </a:xfrm>
        </p:spPr>
        <p:txBody>
          <a:bodyPr>
            <a:normAutofit/>
          </a:bodyPr>
          <a:lstStyle/>
          <a:p>
            <a:pPr algn="r" rtl="1">
              <a:buNone/>
            </a:pPr>
            <a:r>
              <a:rPr lang="fa-IR" sz="2000" dirty="0" smtClean="0"/>
              <a:t>پريونيت ولتاژ طرف منبع و ولتاژ بار تحت اغتشاشات مختلف</a:t>
            </a:r>
            <a:endParaRPr lang="en-US" sz="2000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1828800"/>
            <a:ext cx="6554178" cy="394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www.barghnews.com</a:t>
            </a:r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3200" b="1" dirty="0" smtClean="0"/>
              <a:t>جبرانسازي كاهش و افزايش ولتاژ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924800" cy="5181600"/>
          </a:xfrm>
        </p:spPr>
        <p:txBody>
          <a:bodyPr/>
          <a:lstStyle/>
          <a:p>
            <a:pPr algn="r" rtl="1">
              <a:buNone/>
            </a:pPr>
            <a:r>
              <a:rPr lang="fa-IR" dirty="0" smtClean="0"/>
              <a:t>در اين شكل يك سيستم</a:t>
            </a:r>
            <a:r>
              <a:rPr lang="en-US" dirty="0" smtClean="0"/>
              <a:t> </a:t>
            </a:r>
            <a:r>
              <a:rPr lang="fa-IR" dirty="0" smtClean="0"/>
              <a:t>قدرت نمونه نشان داده شده است،</a:t>
            </a:r>
            <a:endParaRPr lang="en-US" dirty="0" smtClean="0"/>
          </a:p>
          <a:p>
            <a:pPr algn="r" rtl="1">
              <a:buNone/>
            </a:pPr>
            <a:endParaRPr lang="en-US" dirty="0" smtClean="0"/>
          </a:p>
          <a:p>
            <a:pPr algn="r" rtl="1">
              <a:buNone/>
            </a:pPr>
            <a:endParaRPr lang="en-US" dirty="0" smtClean="0"/>
          </a:p>
          <a:p>
            <a:pPr algn="r" rtl="1">
              <a:buNone/>
            </a:pPr>
            <a:endParaRPr lang="en-US" dirty="0" smtClean="0"/>
          </a:p>
          <a:p>
            <a:pPr algn="r" rtl="1">
              <a:buNone/>
            </a:pPr>
            <a:r>
              <a:rPr lang="fa-IR" dirty="0" smtClean="0"/>
              <a:t> 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1976438"/>
            <a:ext cx="5581650" cy="45763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www.barghnews.com</a:t>
            </a:r>
            <a:endParaRPr lang="en-US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b="1" dirty="0" smtClean="0">
                <a:latin typeface="BLotusBold"/>
              </a:rPr>
              <a:t>نتيجه</a:t>
            </a:r>
            <a:r>
              <a:rPr lang="en-US" b="1" dirty="0" smtClean="0">
                <a:latin typeface="BLotusBold"/>
              </a:rPr>
              <a:t> </a:t>
            </a:r>
            <a:r>
              <a:rPr lang="fa-IR" b="1" dirty="0" smtClean="0">
                <a:latin typeface="BLotusBold"/>
              </a:rPr>
              <a:t>گيري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just" rtl="1">
              <a:buNone/>
            </a:pPr>
            <a:endParaRPr lang="en-US" sz="2000" dirty="0" smtClean="0"/>
          </a:p>
          <a:p>
            <a:pPr algn="just" rtl="1">
              <a:buNone/>
            </a:pPr>
            <a:r>
              <a:rPr lang="fa-IR" sz="2000" dirty="0" smtClean="0"/>
              <a:t>با توجه به عملكرد مطلوب</a:t>
            </a:r>
            <a:r>
              <a:rPr lang="en-US" sz="2000" dirty="0" smtClean="0">
                <a:latin typeface="TimesNewRomanPSMT"/>
              </a:rPr>
              <a:t>Multi-functional DVR  </a:t>
            </a:r>
            <a:r>
              <a:rPr lang="fa-IR" sz="2000" dirty="0" smtClean="0"/>
              <a:t>استفاده از اين نوع</a:t>
            </a:r>
            <a:r>
              <a:rPr lang="en-US" sz="2000" dirty="0" smtClean="0"/>
              <a:t>DVR  </a:t>
            </a:r>
            <a:r>
              <a:rPr lang="fa-IR" sz="2000" dirty="0" smtClean="0"/>
              <a:t>ديگر نيازي</a:t>
            </a:r>
            <a:r>
              <a:rPr lang="en-US" sz="2000" dirty="0" smtClean="0"/>
              <a:t> </a:t>
            </a:r>
            <a:r>
              <a:rPr lang="fa-IR" sz="2000" dirty="0" smtClean="0"/>
              <a:t>به محدودكنندهاي</a:t>
            </a:r>
            <a:r>
              <a:rPr lang="en-US" sz="2000" dirty="0" smtClean="0"/>
              <a:t> </a:t>
            </a:r>
            <a:r>
              <a:rPr lang="fa-IR" sz="2000" dirty="0" smtClean="0"/>
              <a:t>جريان خطا نميباشد و در واقع هزينه اين نوع محدودكننده ها از بين خواهد رفت. </a:t>
            </a:r>
            <a:endParaRPr lang="en-US" sz="2000" dirty="0" smtClean="0"/>
          </a:p>
          <a:p>
            <a:pPr algn="just" rtl="1">
              <a:buNone/>
            </a:pPr>
            <a:endParaRPr lang="en-US" sz="2000" dirty="0" smtClean="0"/>
          </a:p>
          <a:p>
            <a:pPr algn="just" rtl="1">
              <a:buNone/>
            </a:pPr>
            <a:r>
              <a:rPr lang="fa-IR" sz="2000" dirty="0" smtClean="0"/>
              <a:t>همچنين مسئله ديگر كه بسيارحائز اهميت ميباشد، عدم تغيير در ساختار مدار قدرت</a:t>
            </a:r>
            <a:r>
              <a:rPr lang="en-US" sz="2000" dirty="0" smtClean="0"/>
              <a:t>DVR </a:t>
            </a:r>
            <a:r>
              <a:rPr lang="fa-IR" sz="2000" dirty="0" smtClean="0"/>
              <a:t>است </a:t>
            </a:r>
            <a:endParaRPr lang="en-US" sz="2000" dirty="0" smtClean="0"/>
          </a:p>
          <a:p>
            <a:pPr algn="just" rtl="1">
              <a:buNone/>
            </a:pPr>
            <a:r>
              <a:rPr lang="fa-IR" sz="2000" dirty="0" smtClean="0"/>
              <a:t>و فقط با كمي تغيير در سيستم كنترلي آن يك</a:t>
            </a:r>
            <a:r>
              <a:rPr lang="en-US" sz="2000" dirty="0" smtClean="0"/>
              <a:t>DVR</a:t>
            </a:r>
            <a:r>
              <a:rPr lang="fa-IR" sz="2000" dirty="0" smtClean="0"/>
              <a:t>چند منظوره به دست آمده است.</a:t>
            </a:r>
            <a:endParaRPr lang="en-US" sz="2000" dirty="0" smtClean="0"/>
          </a:p>
          <a:p>
            <a:pPr algn="just" rtl="1">
              <a:buNone/>
            </a:pPr>
            <a:endParaRPr lang="en-US" sz="2000" dirty="0" smtClean="0"/>
          </a:p>
          <a:p>
            <a:pPr algn="just" rtl="1">
              <a:buNone/>
            </a:pPr>
            <a:r>
              <a:rPr lang="fa-IR" sz="2000" dirty="0" smtClean="0"/>
              <a:t> بنابراين از لحاظ اقتصادي استفاده از</a:t>
            </a:r>
            <a:r>
              <a:rPr lang="en-US" sz="2000" dirty="0" smtClean="0"/>
              <a:t> DVR</a:t>
            </a:r>
            <a:r>
              <a:rPr lang="fa-IR" sz="2000" dirty="0" smtClean="0"/>
              <a:t>چند منظوره بسيار به صرفه خواهد بود</a:t>
            </a:r>
            <a:endParaRPr lang="en-US" sz="20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www.barghnews.com</a:t>
            </a:r>
            <a:endParaRPr lang="en-US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010400" cy="3230562"/>
          </a:xfrm>
        </p:spPr>
        <p:txBody>
          <a:bodyPr>
            <a:normAutofit/>
          </a:bodyPr>
          <a:lstStyle/>
          <a:p>
            <a:pPr algn="ctr" rtl="1"/>
            <a:r>
              <a:rPr lang="fa-IR" dirty="0" smtClean="0"/>
              <a:t>با تشکر</a:t>
            </a:r>
            <a:br>
              <a:rPr lang="fa-IR" dirty="0" smtClean="0"/>
            </a:br>
            <a:r>
              <a:rPr lang="fa-IR" dirty="0" smtClean="0"/>
              <a:t/>
            </a:r>
            <a:br>
              <a:rPr lang="fa-IR" dirty="0" smtClean="0"/>
            </a:br>
            <a:r>
              <a:rPr lang="fa-IR" dirty="0" smtClean="0"/>
              <a:t/>
            </a:r>
            <a:br>
              <a:rPr lang="fa-IR" dirty="0" smtClean="0"/>
            </a:br>
            <a:r>
              <a:rPr lang="fa-IR" dirty="0" smtClean="0"/>
              <a:t>پایان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www.barghnews.com</a:t>
            </a:r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1066800"/>
            <a:ext cx="6019800" cy="4732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itle 1"/>
          <p:cNvSpPr>
            <a:spLocks noGrp="1"/>
          </p:cNvSpPr>
          <p:nvPr>
            <p:ph sz="quarter" idx="1"/>
          </p:nvPr>
        </p:nvSpPr>
        <p:spPr>
          <a:xfrm>
            <a:off x="914400" y="304800"/>
            <a:ext cx="7924800" cy="5715000"/>
          </a:xfrm>
        </p:spPr>
        <p:txBody>
          <a:bodyPr/>
          <a:lstStyle/>
          <a:p>
            <a:pPr algn="just" rtl="1">
              <a:buNone/>
            </a:pPr>
            <a:r>
              <a:rPr lang="fa-IR" dirty="0" smtClean="0"/>
              <a:t>مدار معادل سيستم قدرت در حالت كاهش ولتاژ منبع</a:t>
            </a:r>
            <a:r>
              <a:rPr lang="en-US" dirty="0" smtClean="0"/>
              <a:t> </a:t>
            </a:r>
            <a:r>
              <a:rPr lang="fa-IR" dirty="0" smtClean="0"/>
              <a:t>و دياگرام فازوري</a:t>
            </a:r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www.barghnews.com</a:t>
            </a:r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914400" y="457200"/>
            <a:ext cx="7848600" cy="5562600"/>
          </a:xfrm>
        </p:spPr>
        <p:txBody>
          <a:bodyPr>
            <a:normAutofit/>
          </a:bodyPr>
          <a:lstStyle/>
          <a:p>
            <a:pPr algn="r" rtl="1">
              <a:buNone/>
            </a:pPr>
            <a:r>
              <a:rPr lang="fa-IR" dirty="0" smtClean="0"/>
              <a:t> اگر در سمت منبع كاهش ولتاژ داشته باشيم توسط سيستم كنترلي اين كاهش ولتاژ حس خواهد شد و فرمان لازم براي كليدزني با توليد ولتاژ مورد نياز، به سوئيچ ها داده مي شود، تا </a:t>
            </a:r>
            <a:r>
              <a:rPr lang="en-US" dirty="0" smtClean="0"/>
              <a:t>DVR</a:t>
            </a:r>
            <a:r>
              <a:rPr lang="fa-IR" dirty="0" smtClean="0"/>
              <a:t>كاهش ولتاژ را جبران كرده و به حالت مطلوب برساند</a:t>
            </a:r>
            <a:endParaRPr lang="en-US" dirty="0" smtClean="0"/>
          </a:p>
          <a:p>
            <a:pPr algn="r" rtl="1">
              <a:buNone/>
            </a:pPr>
            <a:endParaRPr lang="en-US" dirty="0" smtClean="0"/>
          </a:p>
          <a:p>
            <a:pPr algn="r" rtl="1">
              <a:buNone/>
            </a:pPr>
            <a:r>
              <a:rPr lang="fa-IR" dirty="0" smtClean="0"/>
              <a:t>در حالت عادي داريم:</a:t>
            </a:r>
            <a:r>
              <a:rPr lang="en-US" dirty="0" smtClean="0"/>
              <a:t>    </a:t>
            </a:r>
          </a:p>
          <a:p>
            <a:pPr algn="r" rtl="1">
              <a:buNone/>
            </a:pPr>
            <a:endParaRPr lang="en-US" dirty="0" smtClean="0"/>
          </a:p>
          <a:p>
            <a:pPr algn="r" rtl="1">
              <a:buNone/>
            </a:pPr>
            <a:r>
              <a:rPr lang="fa-IR" dirty="0" smtClean="0"/>
              <a:t>وقتي كه در قسمت منبع خطا رخ مي دهد</a:t>
            </a:r>
            <a:r>
              <a:rPr lang="en-US" dirty="0" smtClean="0"/>
              <a:t> </a:t>
            </a:r>
            <a:r>
              <a:rPr lang="fa-IR" dirty="0" smtClean="0"/>
              <a:t>بدون</a:t>
            </a:r>
            <a:r>
              <a:rPr lang="en-US" dirty="0" smtClean="0"/>
              <a:t> </a:t>
            </a:r>
            <a:r>
              <a:rPr lang="fa-IR" dirty="0" smtClean="0"/>
              <a:t>جبرانسازي سري داريم: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2590800"/>
            <a:ext cx="2284639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800" y="4572000"/>
            <a:ext cx="3411991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www.barghnews.com</a:t>
            </a:r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914400" y="457200"/>
            <a:ext cx="7848600" cy="5562600"/>
          </a:xfrm>
        </p:spPr>
        <p:txBody>
          <a:bodyPr/>
          <a:lstStyle/>
          <a:p>
            <a:pPr algn="r" rtl="1">
              <a:buNone/>
            </a:pPr>
            <a:r>
              <a:rPr lang="fa-IR" dirty="0" smtClean="0"/>
              <a:t>در واقع با</a:t>
            </a:r>
            <a:r>
              <a:rPr lang="en-US" dirty="0" smtClean="0"/>
              <a:t> </a:t>
            </a:r>
            <a:r>
              <a:rPr lang="fa-IR" dirty="0" smtClean="0"/>
              <a:t>اندازه</a:t>
            </a:r>
            <a:r>
              <a:rPr lang="en-US" dirty="0" smtClean="0"/>
              <a:t> </a:t>
            </a:r>
            <a:r>
              <a:rPr lang="fa-IR" dirty="0" smtClean="0"/>
              <a:t>گيري </a:t>
            </a:r>
            <a:r>
              <a:rPr lang="en-US" dirty="0" err="1" smtClean="0"/>
              <a:t>Vp</a:t>
            </a:r>
            <a:r>
              <a:rPr lang="fa-IR" dirty="0" smtClean="0"/>
              <a:t>در حالت عادي واندازه گيري</a:t>
            </a:r>
            <a:r>
              <a:rPr lang="en-US" dirty="0" smtClean="0"/>
              <a:t> Online </a:t>
            </a:r>
          </a:p>
          <a:p>
            <a:pPr algn="r" rtl="1">
              <a:buNone/>
            </a:pPr>
            <a:r>
              <a:rPr lang="en-US" dirty="0" smtClean="0"/>
              <a:t> </a:t>
            </a:r>
            <a:r>
              <a:rPr lang="fa-IR" dirty="0" smtClean="0"/>
              <a:t>همين</a:t>
            </a:r>
            <a:r>
              <a:rPr lang="en-US" dirty="0" smtClean="0"/>
              <a:t> </a:t>
            </a:r>
            <a:r>
              <a:rPr lang="fa-IR" dirty="0" smtClean="0"/>
              <a:t>ولتاژدر حالت خطا می توان ولتاژ تزریقی توسط </a:t>
            </a:r>
            <a:r>
              <a:rPr lang="en-US" dirty="0" smtClean="0"/>
              <a:t>DVR</a:t>
            </a:r>
            <a:r>
              <a:rPr lang="fa-IR" dirty="0" smtClean="0"/>
              <a:t> را به دست آورد وفرمان را توسط سیستم های کنترلی به سوئیچ ها</a:t>
            </a:r>
            <a:r>
              <a:rPr lang="en-US" dirty="0" smtClean="0"/>
              <a:t>DVR</a:t>
            </a:r>
            <a:r>
              <a:rPr lang="fa-IR" dirty="0" smtClean="0"/>
              <a:t> داد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2514600"/>
            <a:ext cx="3340418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www.barghnews.com</a:t>
            </a:r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914400" y="381000"/>
            <a:ext cx="7848600" cy="5638800"/>
          </a:xfrm>
        </p:spPr>
        <p:txBody>
          <a:bodyPr/>
          <a:lstStyle/>
          <a:p>
            <a:pPr algn="r" rtl="1">
              <a:buNone/>
            </a:pPr>
            <a:r>
              <a:rPr lang="fa-IR" dirty="0" smtClean="0"/>
              <a:t>براي جبرانسازي</a:t>
            </a:r>
            <a:r>
              <a:rPr lang="en-US" dirty="0" smtClean="0"/>
              <a:t> </a:t>
            </a:r>
            <a:r>
              <a:rPr lang="fa-IR" dirty="0" smtClean="0"/>
              <a:t>كاهش و يا افزايش ولتاژ ابتدا بايد ولتاژي كه</a:t>
            </a:r>
            <a:r>
              <a:rPr lang="en-US" dirty="0" smtClean="0"/>
              <a:t>DVR</a:t>
            </a:r>
            <a:r>
              <a:rPr lang="fa-IR" dirty="0" smtClean="0"/>
              <a:t>بايد توليدنمايد مشخص گردد كه به آن ولتاژ مرجع گفته ميشود. ولتاژمرجع بسته به استراتژي كنترلي مورد استفاده متفاوت خواهد</a:t>
            </a:r>
            <a:endParaRPr lang="en-US" dirty="0" smtClean="0"/>
          </a:p>
          <a:p>
            <a:pPr algn="r" rtl="1">
              <a:buNone/>
            </a:pPr>
            <a:endParaRPr lang="en-US" dirty="0" smtClean="0"/>
          </a:p>
          <a:p>
            <a:pPr algn="r" rtl="1">
              <a:buNone/>
            </a:pPr>
            <a:r>
              <a:rPr lang="fa-IR" dirty="0" smtClean="0"/>
              <a:t>استراتژي قبل از اختلال</a:t>
            </a:r>
            <a:endParaRPr lang="en-US" dirty="0" smtClean="0"/>
          </a:p>
          <a:p>
            <a:pPr algn="r" rtl="1">
              <a:buNone/>
            </a:pPr>
            <a:endParaRPr lang="en-US" dirty="0" smtClean="0"/>
          </a:p>
          <a:p>
            <a:pPr algn="r" rtl="1">
              <a:buNone/>
            </a:pPr>
            <a:r>
              <a:rPr lang="fa-IR" dirty="0" smtClean="0"/>
              <a:t>استراتژي هم فاز</a:t>
            </a:r>
            <a:endParaRPr lang="en-US" dirty="0" smtClean="0"/>
          </a:p>
          <a:p>
            <a:pPr algn="r" rtl="1">
              <a:buNone/>
            </a:pPr>
            <a:endParaRPr lang="en-US" dirty="0" smtClean="0"/>
          </a:p>
          <a:p>
            <a:pPr algn="r" rtl="1">
              <a:buNone/>
            </a:pPr>
            <a:r>
              <a:rPr lang="fa-IR" dirty="0" smtClean="0"/>
              <a:t>استراتژي مينيمم انرژي</a:t>
            </a:r>
          </a:p>
          <a:p>
            <a:pPr algn="r" rtl="1">
              <a:buNone/>
            </a:pPr>
            <a:endParaRPr lang="fa-IR" dirty="0" smtClean="0"/>
          </a:p>
          <a:p>
            <a:pPr algn="r" rtl="1">
              <a:buNone/>
            </a:pPr>
            <a:endParaRPr lang="en-US" dirty="0" smtClean="0"/>
          </a:p>
          <a:p>
            <a:pPr algn="r" rtl="1">
              <a:buNone/>
            </a:pPr>
            <a:endParaRPr lang="en-US" dirty="0" smtClean="0"/>
          </a:p>
          <a:p>
            <a:pPr algn="r" rtl="1">
              <a:buNone/>
            </a:pPr>
            <a:endParaRPr lang="fa-IR" dirty="0" smtClean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www.barghnews.com</a:t>
            </a:r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914400" y="381000"/>
            <a:ext cx="7924800" cy="5638800"/>
          </a:xfrm>
        </p:spPr>
        <p:txBody>
          <a:bodyPr/>
          <a:lstStyle/>
          <a:p>
            <a:pPr algn="r" rtl="1"/>
            <a:r>
              <a:rPr lang="fa-IR" dirty="0" smtClean="0"/>
              <a:t>دياگرام فازوري استراتژي قبل از اختلال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3600" y="1981200"/>
            <a:ext cx="5029200" cy="3060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www.barghnews.com</a:t>
            </a:r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914400" y="381000"/>
            <a:ext cx="7924800" cy="5638800"/>
          </a:xfrm>
        </p:spPr>
        <p:txBody>
          <a:bodyPr/>
          <a:lstStyle/>
          <a:p>
            <a:pPr algn="r" rtl="1"/>
            <a:r>
              <a:rPr lang="fa-IR" dirty="0" smtClean="0"/>
              <a:t>دياگرام فازوري استراتژي هم فاز</a:t>
            </a: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9800" y="2362200"/>
            <a:ext cx="4376947" cy="261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www.barghnews.com</a:t>
            </a:r>
            <a:endParaRPr lang="en-US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383</TotalTime>
  <Words>959</Words>
  <Application>Microsoft Office PowerPoint</Application>
  <PresentationFormat>On-screen Show (4:3)</PresentationFormat>
  <Paragraphs>223</Paragraphs>
  <Slides>31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Equity</vt:lpstr>
      <vt:lpstr>به نام خدا</vt:lpstr>
      <vt:lpstr>چكيده</vt:lpstr>
      <vt:lpstr>جبرانسازي كاهش و افزايش ولتاژ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عملكردDVR به عنوان محدودكننده جريان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جبرانسازي فركانس</vt:lpstr>
      <vt:lpstr>Mode Selector</vt:lpstr>
      <vt:lpstr>نمودارها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نتيجه گيري</vt:lpstr>
      <vt:lpstr>با تشکر   پایان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elyas</dc:creator>
  <cp:lastModifiedBy>Mohammad</cp:lastModifiedBy>
  <cp:revision>43</cp:revision>
  <dcterms:created xsi:type="dcterms:W3CDTF">2010-06-01T14:36:40Z</dcterms:created>
  <dcterms:modified xsi:type="dcterms:W3CDTF">2017-12-30T12:25:22Z</dcterms:modified>
</cp:coreProperties>
</file>